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notesMasterIdLst>
    <p:notesMasterId r:id="rId12"/>
  </p:notesMasterIdLst>
  <p:sldIdLst>
    <p:sldId id="256" r:id="rId2"/>
    <p:sldId id="266" r:id="rId3"/>
    <p:sldId id="267" r:id="rId4"/>
    <p:sldId id="273" r:id="rId5"/>
    <p:sldId id="270" r:id="rId6"/>
    <p:sldId id="274" r:id="rId7"/>
    <p:sldId id="264" r:id="rId8"/>
    <p:sldId id="258" r:id="rId9"/>
    <p:sldId id="257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F3818-F308-4DC3-A81D-52E7ABC3F551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E96EB-33A9-47B5-AE0A-C26822387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90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31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4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50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6318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13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566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31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02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555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9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794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530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984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97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265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464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9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FCA778-E393-4ED0-BF9D-31942C4A5EAC}" type="datetimeFigureOut">
              <a:rPr lang="en-GB" smtClean="0"/>
              <a:t>15/10/2017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FF9A76D-483A-4596-8EC4-219D1DC75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251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blog.labroots.com/wp-content/uploads/2014/11/nanotechnology.jpg">
            <a:extLst>
              <a:ext uri="{FF2B5EF4-FFF2-40B4-BE49-F238E27FC236}">
                <a16:creationId xmlns:a16="http://schemas.microsoft.com/office/drawing/2014/main" xmlns="" id="{8BFE5D78-749E-4CAC-A34A-3165E7A88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14088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xmlns="" id="{608EAA06-5488-416B-B2B2-E552130110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FB0698-5AD2-479F-B6B6-18B7B2F45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GB" sz="4800" b="1" dirty="0" err="1"/>
              <a:t>Sensbit</a:t>
            </a:r>
            <a:endParaRPr lang="en-GB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156CF4-DBE3-4156-99EF-303D8C51A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GB" dirty="0"/>
              <a:t>                                                                             </a:t>
            </a:r>
            <a:r>
              <a:rPr lang="en-GB" dirty="0" smtClean="0"/>
              <a:t> </a:t>
            </a:r>
            <a:r>
              <a:rPr lang="en-GB" dirty="0"/>
              <a:t>B</a:t>
            </a:r>
            <a:r>
              <a:rPr lang="en-GB" dirty="0" smtClean="0"/>
              <a:t>y</a:t>
            </a:r>
            <a:endParaRPr lang="en-GB" dirty="0"/>
          </a:p>
          <a:p>
            <a:r>
              <a:rPr lang="en-GB" dirty="0"/>
              <a:t>                                                                             Krishnan M</a:t>
            </a:r>
          </a:p>
        </p:txBody>
      </p:sp>
    </p:spTree>
    <p:extLst>
      <p:ext uri="{BB962C8B-B14F-4D97-AF65-F5344CB8AC3E}">
        <p14:creationId xmlns:p14="http://schemas.microsoft.com/office/powerpoint/2010/main" val="172111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3" name="Picture 4" descr="http://blog.labroots.com/wp-content/uploads/2014/11/nanotechnology.jpg">
            <a:extLst>
              <a:ext uri="{FF2B5EF4-FFF2-40B4-BE49-F238E27FC236}">
                <a16:creationId xmlns:a16="http://schemas.microsoft.com/office/drawing/2014/main" xmlns="" id="{ED2489C5-7DB2-4AAC-97DE-37446445A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xmlns="" id="{608EAA06-5488-416B-B2B2-E552130110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6ACD6C2-A421-46CC-9F03-1616C07B11AD}"/>
              </a:ext>
            </a:extLst>
          </p:cNvPr>
          <p:cNvSpPr txBox="1"/>
          <p:nvPr/>
        </p:nvSpPr>
        <p:spPr>
          <a:xfrm>
            <a:off x="2480733" y="2074339"/>
            <a:ext cx="721995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993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2B7E1BC-69A3-4318-8762-D1E1FC2812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1266" name="Picture 2" descr="https://dta0yqvfnusiq.cloudfront.net/thefitnesstraineracademy/2015/11/fat-loss-vs-weight-loss.jpg">
            <a:extLst>
              <a:ext uri="{FF2B5EF4-FFF2-40B4-BE49-F238E27FC236}">
                <a16:creationId xmlns:a16="http://schemas.microsoft.com/office/drawing/2014/main" xmlns="" id="{19AA25B7-2A10-42CD-80FB-42318F8D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192206"/>
            <a:ext cx="4028101" cy="402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738AA1-040E-48B7-B21E-C95E5016AAB7}"/>
              </a:ext>
            </a:extLst>
          </p:cNvPr>
          <p:cNvSpPr txBox="1"/>
          <p:nvPr/>
        </p:nvSpPr>
        <p:spPr>
          <a:xfrm>
            <a:off x="1370693" y="4406537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Weight loss Vs Fat loss </a:t>
            </a:r>
          </a:p>
        </p:txBody>
      </p:sp>
    </p:spTree>
    <p:extLst>
      <p:ext uri="{BB962C8B-B14F-4D97-AF65-F5344CB8AC3E}">
        <p14:creationId xmlns:p14="http://schemas.microsoft.com/office/powerpoint/2010/main" val="19733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7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2B7E1BC-69A3-4318-8762-D1E1FC2812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0232FC-B7CB-4896-8ACA-1C42E9506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82" y="643463"/>
            <a:ext cx="8073424" cy="3249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473FE-F391-4867-AF92-51E9B7AF8DE6}"/>
              </a:ext>
            </a:extLst>
          </p:cNvPr>
          <p:cNvSpPr txBox="1"/>
          <p:nvPr/>
        </p:nvSpPr>
        <p:spPr>
          <a:xfrm>
            <a:off x="1370693" y="4406537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Fueling mechanism of the body </a:t>
            </a:r>
          </a:p>
        </p:txBody>
      </p:sp>
    </p:spTree>
    <p:extLst>
      <p:ext uri="{BB962C8B-B14F-4D97-AF65-F5344CB8AC3E}">
        <p14:creationId xmlns:p14="http://schemas.microsoft.com/office/powerpoint/2010/main" val="132445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FA84E90-111E-4ECC-8E6D-121D2A887105}"/>
              </a:ext>
            </a:extLst>
          </p:cNvPr>
          <p:cNvSpPr txBox="1"/>
          <p:nvPr/>
        </p:nvSpPr>
        <p:spPr>
          <a:xfrm>
            <a:off x="7442026" y="154747"/>
            <a:ext cx="47781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u="sng" dirty="0"/>
              <a:t>Fitness trackers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u="sng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Calorie count-30% error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Idle fat burning rate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No insight to what is happening inside the body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endParaRPr lang="en-GB" sz="2000" dirty="0"/>
          </a:p>
        </p:txBody>
      </p:sp>
      <p:pic>
        <p:nvPicPr>
          <p:cNvPr id="1028" name="Picture 4" descr="https://go-wellness.epson.com/sensing/templates/epson-appportal/images/help/en-GB/4_1_pulsezone/img02.png">
            <a:extLst>
              <a:ext uri="{FF2B5EF4-FFF2-40B4-BE49-F238E27FC236}">
                <a16:creationId xmlns:a16="http://schemas.microsoft.com/office/drawing/2014/main" xmlns="" id="{9B44990E-D416-4737-9872-22F53512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031" y="0"/>
            <a:ext cx="67341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98EF72B9-77E2-4B59-A7B1-F19E89DD4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985"/>
            <a:ext cx="7272996" cy="41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" name="Picture 4" descr="http://blog.labroots.com/wp-content/uploads/2014/11/nanotechnology.jpg">
            <a:extLst>
              <a:ext uri="{FF2B5EF4-FFF2-40B4-BE49-F238E27FC236}">
                <a16:creationId xmlns:a16="http://schemas.microsoft.com/office/drawing/2014/main" xmlns="" id="{67CA41F5-EAF7-439C-9079-FEFCA1521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0" y="4923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" name="Freeform 5">
            <a:extLst>
              <a:ext uri="{FF2B5EF4-FFF2-40B4-BE49-F238E27FC236}">
                <a16:creationId xmlns:a16="http://schemas.microsoft.com/office/drawing/2014/main" xmlns="" id="{051F07E2-B05C-41F9-A9EE-4AC115603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11874" y="586660"/>
            <a:ext cx="10777950" cy="5679835"/>
          </a:xfrm>
          <a:custGeom>
            <a:avLst/>
            <a:gdLst>
              <a:gd name="T0" fmla="*/ 2209 w 2250"/>
              <a:gd name="T1" fmla="*/ 0 h 1185"/>
              <a:gd name="T2" fmla="*/ 1419 w 2250"/>
              <a:gd name="T3" fmla="*/ 0 h 1185"/>
              <a:gd name="T4" fmla="*/ 830 w 2250"/>
              <a:gd name="T5" fmla="*/ 0 h 1185"/>
              <a:gd name="T6" fmla="*/ 40 w 2250"/>
              <a:gd name="T7" fmla="*/ 0 h 1185"/>
              <a:gd name="T8" fmla="*/ 0 w 2250"/>
              <a:gd name="T9" fmla="*/ 46 h 1185"/>
              <a:gd name="T10" fmla="*/ 0 w 2250"/>
              <a:gd name="T11" fmla="*/ 1140 h 1185"/>
              <a:gd name="T12" fmla="*/ 40 w 2250"/>
              <a:gd name="T13" fmla="*/ 1185 h 1185"/>
              <a:gd name="T14" fmla="*/ 830 w 2250"/>
              <a:gd name="T15" fmla="*/ 1185 h 1185"/>
              <a:gd name="T16" fmla="*/ 1419 w 2250"/>
              <a:gd name="T17" fmla="*/ 1185 h 1185"/>
              <a:gd name="T18" fmla="*/ 2209 w 2250"/>
              <a:gd name="T19" fmla="*/ 1185 h 1185"/>
              <a:gd name="T20" fmla="*/ 2250 w 2250"/>
              <a:gd name="T21" fmla="*/ 1140 h 1185"/>
              <a:gd name="T22" fmla="*/ 2250 w 2250"/>
              <a:gd name="T23" fmla="*/ 46 h 1185"/>
              <a:gd name="T24" fmla="*/ 2209 w 2250"/>
              <a:gd name="T2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0" h="1185">
                <a:moveTo>
                  <a:pt x="2209" y="0"/>
                </a:moveTo>
                <a:cubicBezTo>
                  <a:pt x="1419" y="0"/>
                  <a:pt x="1419" y="0"/>
                  <a:pt x="1419" y="0"/>
                </a:cubicBezTo>
                <a:cubicBezTo>
                  <a:pt x="830" y="0"/>
                  <a:pt x="830" y="0"/>
                  <a:pt x="83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20"/>
                  <a:pt x="0" y="46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1165"/>
                  <a:pt x="18" y="1185"/>
                  <a:pt x="40" y="1185"/>
                </a:cubicBezTo>
                <a:cubicBezTo>
                  <a:pt x="830" y="1185"/>
                  <a:pt x="830" y="1185"/>
                  <a:pt x="830" y="1185"/>
                </a:cubicBezTo>
                <a:cubicBezTo>
                  <a:pt x="1419" y="1185"/>
                  <a:pt x="1419" y="1185"/>
                  <a:pt x="1419" y="1185"/>
                </a:cubicBezTo>
                <a:cubicBezTo>
                  <a:pt x="2209" y="1185"/>
                  <a:pt x="2209" y="1185"/>
                  <a:pt x="2209" y="1185"/>
                </a:cubicBezTo>
                <a:cubicBezTo>
                  <a:pt x="2232" y="1185"/>
                  <a:pt x="2250" y="1165"/>
                  <a:pt x="2250" y="1140"/>
                </a:cubicBezTo>
                <a:cubicBezTo>
                  <a:pt x="2250" y="46"/>
                  <a:pt x="2250" y="46"/>
                  <a:pt x="2250" y="46"/>
                </a:cubicBezTo>
                <a:cubicBezTo>
                  <a:pt x="2250" y="20"/>
                  <a:pt x="2232" y="0"/>
                  <a:pt x="220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F3AB92-E22D-4EEF-8EF8-CD86CF3CBA38}"/>
              </a:ext>
            </a:extLst>
          </p:cNvPr>
          <p:cNvSpPr txBox="1"/>
          <p:nvPr/>
        </p:nvSpPr>
        <p:spPr>
          <a:xfrm>
            <a:off x="1055076" y="639528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 smtClean="0"/>
              <a:t>                               </a:t>
            </a:r>
            <a:r>
              <a:rPr lang="en-GB" sz="3600" u="sng" dirty="0" smtClean="0"/>
              <a:t>SENSBIT</a:t>
            </a:r>
            <a:endParaRPr lang="en-GB" sz="36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A2C6A6-D3BA-495D-8F86-940510FFDC8C}"/>
              </a:ext>
            </a:extLst>
          </p:cNvPr>
          <p:cNvSpPr txBox="1"/>
          <p:nvPr/>
        </p:nvSpPr>
        <p:spPr>
          <a:xfrm>
            <a:off x="858129" y="2343363"/>
            <a:ext cx="10125553" cy="5928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Wearable device-Nano-bio sensor-patch, band or watch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Analyse skin emanates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Device that can track the amount of fat burned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Helps </a:t>
            </a:r>
            <a:r>
              <a:rPr lang="en-GB" sz="2800" dirty="0"/>
              <a:t>to stay in optimum fat burn phase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Keeps real track of the effectiveness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If the activity or life style is helpful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Instantaneous fat burning rate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/>
              <a:t>Insight into body fuelling mechanism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2286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286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286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286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286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GB" sz="2800" dirty="0"/>
              <a:t>device-Nano-bio sensor</a:t>
            </a: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983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n3.sdlcdn.com/imgs/a/z/x/Nivia-New-Genuine-Leather-Sports-SDL090833683-3-7fcd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33" y="575475"/>
            <a:ext cx="2888880" cy="310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3194" y="575475"/>
            <a:ext cx="5554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Nano biosensor incorporated in </a:t>
            </a:r>
            <a:r>
              <a:rPr lang="en-IN" sz="2400" dirty="0" err="1" smtClean="0"/>
              <a:t>Nivia</a:t>
            </a:r>
            <a:r>
              <a:rPr lang="en-IN" sz="2400" dirty="0" smtClean="0"/>
              <a:t> gym gloves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Tracks the amount of fat burned at any point of time doing any kind of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Keep the gym goers motivated to lose weight 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90569"/>
            <a:ext cx="12191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200" b="1" dirty="0"/>
              <a:t>If you can't measure it, you can't improve it</a:t>
            </a:r>
            <a:r>
              <a:rPr lang="en-GB" sz="3600" b="1" dirty="0"/>
              <a:t>.</a:t>
            </a:r>
            <a:r>
              <a:rPr lang="en-GB" sz="3600" dirty="0"/>
              <a:t> </a:t>
            </a:r>
            <a:r>
              <a:rPr lang="en-GB" sz="3600" i="1" dirty="0"/>
              <a:t>- </a:t>
            </a:r>
            <a:r>
              <a:rPr lang="en-GB" sz="3200" b="1" dirty="0"/>
              <a:t>Peter Drucker</a:t>
            </a:r>
            <a:r>
              <a:rPr lang="en-GB" sz="3200" i="1" dirty="0"/>
              <a:t>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3827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" name="Picture 4" descr="http://blog.labroots.com/wp-content/uploads/2014/11/nanotechnology.jpg">
            <a:extLst>
              <a:ext uri="{FF2B5EF4-FFF2-40B4-BE49-F238E27FC236}">
                <a16:creationId xmlns:a16="http://schemas.microsoft.com/office/drawing/2014/main" xmlns="" id="{67CA41F5-EAF7-439C-9079-FEFCA1521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" name="Freeform 5">
            <a:extLst>
              <a:ext uri="{FF2B5EF4-FFF2-40B4-BE49-F238E27FC236}">
                <a16:creationId xmlns:a16="http://schemas.microsoft.com/office/drawing/2014/main" xmlns="" id="{051F07E2-B05C-41F9-A9EE-4AC115603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11874" y="586660"/>
            <a:ext cx="10777950" cy="5679835"/>
          </a:xfrm>
          <a:custGeom>
            <a:avLst/>
            <a:gdLst>
              <a:gd name="T0" fmla="*/ 2209 w 2250"/>
              <a:gd name="T1" fmla="*/ 0 h 1185"/>
              <a:gd name="T2" fmla="*/ 1419 w 2250"/>
              <a:gd name="T3" fmla="*/ 0 h 1185"/>
              <a:gd name="T4" fmla="*/ 830 w 2250"/>
              <a:gd name="T5" fmla="*/ 0 h 1185"/>
              <a:gd name="T6" fmla="*/ 40 w 2250"/>
              <a:gd name="T7" fmla="*/ 0 h 1185"/>
              <a:gd name="T8" fmla="*/ 0 w 2250"/>
              <a:gd name="T9" fmla="*/ 46 h 1185"/>
              <a:gd name="T10" fmla="*/ 0 w 2250"/>
              <a:gd name="T11" fmla="*/ 1140 h 1185"/>
              <a:gd name="T12" fmla="*/ 40 w 2250"/>
              <a:gd name="T13" fmla="*/ 1185 h 1185"/>
              <a:gd name="T14" fmla="*/ 830 w 2250"/>
              <a:gd name="T15" fmla="*/ 1185 h 1185"/>
              <a:gd name="T16" fmla="*/ 1419 w 2250"/>
              <a:gd name="T17" fmla="*/ 1185 h 1185"/>
              <a:gd name="T18" fmla="*/ 2209 w 2250"/>
              <a:gd name="T19" fmla="*/ 1185 h 1185"/>
              <a:gd name="T20" fmla="*/ 2250 w 2250"/>
              <a:gd name="T21" fmla="*/ 1140 h 1185"/>
              <a:gd name="T22" fmla="*/ 2250 w 2250"/>
              <a:gd name="T23" fmla="*/ 46 h 1185"/>
              <a:gd name="T24" fmla="*/ 2209 w 2250"/>
              <a:gd name="T2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0" h="1185">
                <a:moveTo>
                  <a:pt x="2209" y="0"/>
                </a:moveTo>
                <a:cubicBezTo>
                  <a:pt x="1419" y="0"/>
                  <a:pt x="1419" y="0"/>
                  <a:pt x="1419" y="0"/>
                </a:cubicBezTo>
                <a:cubicBezTo>
                  <a:pt x="830" y="0"/>
                  <a:pt x="830" y="0"/>
                  <a:pt x="83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20"/>
                  <a:pt x="0" y="46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1165"/>
                  <a:pt x="18" y="1185"/>
                  <a:pt x="40" y="1185"/>
                </a:cubicBezTo>
                <a:cubicBezTo>
                  <a:pt x="830" y="1185"/>
                  <a:pt x="830" y="1185"/>
                  <a:pt x="830" y="1185"/>
                </a:cubicBezTo>
                <a:cubicBezTo>
                  <a:pt x="1419" y="1185"/>
                  <a:pt x="1419" y="1185"/>
                  <a:pt x="1419" y="1185"/>
                </a:cubicBezTo>
                <a:cubicBezTo>
                  <a:pt x="2209" y="1185"/>
                  <a:pt x="2209" y="1185"/>
                  <a:pt x="2209" y="1185"/>
                </a:cubicBezTo>
                <a:cubicBezTo>
                  <a:pt x="2232" y="1185"/>
                  <a:pt x="2250" y="1165"/>
                  <a:pt x="2250" y="1140"/>
                </a:cubicBezTo>
                <a:cubicBezTo>
                  <a:pt x="2250" y="46"/>
                  <a:pt x="2250" y="46"/>
                  <a:pt x="2250" y="46"/>
                </a:cubicBezTo>
                <a:cubicBezTo>
                  <a:pt x="2250" y="20"/>
                  <a:pt x="2232" y="0"/>
                  <a:pt x="220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F3AB92-E22D-4EEF-8EF8-CD86CF3CBA38}"/>
              </a:ext>
            </a:extLst>
          </p:cNvPr>
          <p:cNvSpPr txBox="1"/>
          <p:nvPr/>
        </p:nvSpPr>
        <p:spPr>
          <a:xfrm>
            <a:off x="1055076" y="639528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u="sng" cap="all" spc="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How it works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A2C6A6-D3BA-495D-8F86-940510FFDC8C}"/>
              </a:ext>
            </a:extLst>
          </p:cNvPr>
          <p:cNvSpPr txBox="1"/>
          <p:nvPr/>
        </p:nvSpPr>
        <p:spPr>
          <a:xfrm>
            <a:off x="1053562" y="2778203"/>
            <a:ext cx="10084875" cy="407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Nano technology- Manipulating  molecules at </a:t>
            </a:r>
            <a:r>
              <a:rPr lang="en-US" sz="2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nano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level 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Highly sensitive-PPB range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Nano bio sensor-analyses components in molecular level with high precision 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Low cost and compact 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583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xmlns="" id="{DC7B2074-4B2C-46C8-BD9E-B0EB3F384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4" name="Freeform 5">
            <a:extLst>
              <a:ext uri="{FF2B5EF4-FFF2-40B4-BE49-F238E27FC236}">
                <a16:creationId xmlns:a16="http://schemas.microsoft.com/office/drawing/2014/main" xmlns="" id="{051F07E2-B05C-41F9-A9EE-4AC115603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11874" y="586660"/>
            <a:ext cx="10777950" cy="5679835"/>
          </a:xfrm>
          <a:custGeom>
            <a:avLst/>
            <a:gdLst>
              <a:gd name="T0" fmla="*/ 2209 w 2250"/>
              <a:gd name="T1" fmla="*/ 0 h 1185"/>
              <a:gd name="T2" fmla="*/ 1419 w 2250"/>
              <a:gd name="T3" fmla="*/ 0 h 1185"/>
              <a:gd name="T4" fmla="*/ 830 w 2250"/>
              <a:gd name="T5" fmla="*/ 0 h 1185"/>
              <a:gd name="T6" fmla="*/ 40 w 2250"/>
              <a:gd name="T7" fmla="*/ 0 h 1185"/>
              <a:gd name="T8" fmla="*/ 0 w 2250"/>
              <a:gd name="T9" fmla="*/ 46 h 1185"/>
              <a:gd name="T10" fmla="*/ 0 w 2250"/>
              <a:gd name="T11" fmla="*/ 1140 h 1185"/>
              <a:gd name="T12" fmla="*/ 40 w 2250"/>
              <a:gd name="T13" fmla="*/ 1185 h 1185"/>
              <a:gd name="T14" fmla="*/ 830 w 2250"/>
              <a:gd name="T15" fmla="*/ 1185 h 1185"/>
              <a:gd name="T16" fmla="*/ 1419 w 2250"/>
              <a:gd name="T17" fmla="*/ 1185 h 1185"/>
              <a:gd name="T18" fmla="*/ 2209 w 2250"/>
              <a:gd name="T19" fmla="*/ 1185 h 1185"/>
              <a:gd name="T20" fmla="*/ 2250 w 2250"/>
              <a:gd name="T21" fmla="*/ 1140 h 1185"/>
              <a:gd name="T22" fmla="*/ 2250 w 2250"/>
              <a:gd name="T23" fmla="*/ 46 h 1185"/>
              <a:gd name="T24" fmla="*/ 2209 w 2250"/>
              <a:gd name="T2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0" h="1185">
                <a:moveTo>
                  <a:pt x="2209" y="0"/>
                </a:moveTo>
                <a:cubicBezTo>
                  <a:pt x="1419" y="0"/>
                  <a:pt x="1419" y="0"/>
                  <a:pt x="1419" y="0"/>
                </a:cubicBezTo>
                <a:cubicBezTo>
                  <a:pt x="830" y="0"/>
                  <a:pt x="830" y="0"/>
                  <a:pt x="83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20"/>
                  <a:pt x="0" y="46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1165"/>
                  <a:pt x="18" y="1185"/>
                  <a:pt x="40" y="1185"/>
                </a:cubicBezTo>
                <a:cubicBezTo>
                  <a:pt x="830" y="1185"/>
                  <a:pt x="830" y="1185"/>
                  <a:pt x="830" y="1185"/>
                </a:cubicBezTo>
                <a:cubicBezTo>
                  <a:pt x="1419" y="1185"/>
                  <a:pt x="1419" y="1185"/>
                  <a:pt x="1419" y="1185"/>
                </a:cubicBezTo>
                <a:cubicBezTo>
                  <a:pt x="2209" y="1185"/>
                  <a:pt x="2209" y="1185"/>
                  <a:pt x="2209" y="1185"/>
                </a:cubicBezTo>
                <a:cubicBezTo>
                  <a:pt x="2232" y="1185"/>
                  <a:pt x="2250" y="1165"/>
                  <a:pt x="2250" y="1140"/>
                </a:cubicBezTo>
                <a:cubicBezTo>
                  <a:pt x="2250" y="46"/>
                  <a:pt x="2250" y="46"/>
                  <a:pt x="2250" y="46"/>
                </a:cubicBezTo>
                <a:cubicBezTo>
                  <a:pt x="2250" y="20"/>
                  <a:pt x="2232" y="0"/>
                  <a:pt x="220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8367C55-486D-4DEE-91C0-13781A616450}"/>
              </a:ext>
            </a:extLst>
          </p:cNvPr>
          <p:cNvSpPr txBox="1"/>
          <p:nvPr/>
        </p:nvSpPr>
        <p:spPr>
          <a:xfrm>
            <a:off x="913795" y="855134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MARKET POTENTIAL &amp;PRODUCT DIFFERENTIATION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7E094B1B-377F-4346-A183-F34C6AEFC478}"/>
              </a:ext>
            </a:extLst>
          </p:cNvPr>
          <p:cNvSpPr txBox="1">
            <a:spLocks/>
          </p:cNvSpPr>
          <p:nvPr/>
        </p:nvSpPr>
        <p:spPr>
          <a:xfrm>
            <a:off x="1041400" y="1981200"/>
            <a:ext cx="10098552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Sensbit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monitors the actual amount of fat burned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Biosensor-not an activity tracker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Accurate-no indirect calorie count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Idle fat burning rate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NTT-Docomo-commercial sensors-not practical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Research from other universities 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TomTom-</a:t>
            </a:r>
            <a:r>
              <a:rPr lang="en-GB" sz="2000" dirty="0"/>
              <a:t> Bio impedance analysis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Low cost materials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53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" name="Picture 4" descr="http://blog.labroots.com/wp-content/uploads/2014/11/nanotechnology.jpg">
            <a:extLst>
              <a:ext uri="{FF2B5EF4-FFF2-40B4-BE49-F238E27FC236}">
                <a16:creationId xmlns:a16="http://schemas.microsoft.com/office/drawing/2014/main" xmlns="" id="{67CA41F5-EAF7-439C-9079-FEFCA1521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25639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" name="Freeform 5">
            <a:extLst>
              <a:ext uri="{FF2B5EF4-FFF2-40B4-BE49-F238E27FC236}">
                <a16:creationId xmlns:a16="http://schemas.microsoft.com/office/drawing/2014/main" xmlns="" id="{051F07E2-B05C-41F9-A9EE-4AC115603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11874" y="586660"/>
            <a:ext cx="10777950" cy="5679835"/>
          </a:xfrm>
          <a:custGeom>
            <a:avLst/>
            <a:gdLst>
              <a:gd name="T0" fmla="*/ 2209 w 2250"/>
              <a:gd name="T1" fmla="*/ 0 h 1185"/>
              <a:gd name="T2" fmla="*/ 1419 w 2250"/>
              <a:gd name="T3" fmla="*/ 0 h 1185"/>
              <a:gd name="T4" fmla="*/ 830 w 2250"/>
              <a:gd name="T5" fmla="*/ 0 h 1185"/>
              <a:gd name="T6" fmla="*/ 40 w 2250"/>
              <a:gd name="T7" fmla="*/ 0 h 1185"/>
              <a:gd name="T8" fmla="*/ 0 w 2250"/>
              <a:gd name="T9" fmla="*/ 46 h 1185"/>
              <a:gd name="T10" fmla="*/ 0 w 2250"/>
              <a:gd name="T11" fmla="*/ 1140 h 1185"/>
              <a:gd name="T12" fmla="*/ 40 w 2250"/>
              <a:gd name="T13" fmla="*/ 1185 h 1185"/>
              <a:gd name="T14" fmla="*/ 830 w 2250"/>
              <a:gd name="T15" fmla="*/ 1185 h 1185"/>
              <a:gd name="T16" fmla="*/ 1419 w 2250"/>
              <a:gd name="T17" fmla="*/ 1185 h 1185"/>
              <a:gd name="T18" fmla="*/ 2209 w 2250"/>
              <a:gd name="T19" fmla="*/ 1185 h 1185"/>
              <a:gd name="T20" fmla="*/ 2250 w 2250"/>
              <a:gd name="T21" fmla="*/ 1140 h 1185"/>
              <a:gd name="T22" fmla="*/ 2250 w 2250"/>
              <a:gd name="T23" fmla="*/ 46 h 1185"/>
              <a:gd name="T24" fmla="*/ 2209 w 2250"/>
              <a:gd name="T2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0" h="1185">
                <a:moveTo>
                  <a:pt x="2209" y="0"/>
                </a:moveTo>
                <a:cubicBezTo>
                  <a:pt x="1419" y="0"/>
                  <a:pt x="1419" y="0"/>
                  <a:pt x="1419" y="0"/>
                </a:cubicBezTo>
                <a:cubicBezTo>
                  <a:pt x="830" y="0"/>
                  <a:pt x="830" y="0"/>
                  <a:pt x="83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20"/>
                  <a:pt x="0" y="46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1165"/>
                  <a:pt x="18" y="1185"/>
                  <a:pt x="40" y="1185"/>
                </a:cubicBezTo>
                <a:cubicBezTo>
                  <a:pt x="830" y="1185"/>
                  <a:pt x="830" y="1185"/>
                  <a:pt x="830" y="1185"/>
                </a:cubicBezTo>
                <a:cubicBezTo>
                  <a:pt x="1419" y="1185"/>
                  <a:pt x="1419" y="1185"/>
                  <a:pt x="1419" y="1185"/>
                </a:cubicBezTo>
                <a:cubicBezTo>
                  <a:pt x="2209" y="1185"/>
                  <a:pt x="2209" y="1185"/>
                  <a:pt x="2209" y="1185"/>
                </a:cubicBezTo>
                <a:cubicBezTo>
                  <a:pt x="2232" y="1185"/>
                  <a:pt x="2250" y="1165"/>
                  <a:pt x="2250" y="1140"/>
                </a:cubicBezTo>
                <a:cubicBezTo>
                  <a:pt x="2250" y="46"/>
                  <a:pt x="2250" y="46"/>
                  <a:pt x="2250" y="46"/>
                </a:cubicBezTo>
                <a:cubicBezTo>
                  <a:pt x="2250" y="20"/>
                  <a:pt x="2232" y="0"/>
                  <a:pt x="220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F3AB92-E22D-4EEF-8EF8-CD86CF3CBA38}"/>
              </a:ext>
            </a:extLst>
          </p:cNvPr>
          <p:cNvSpPr txBox="1"/>
          <p:nvPr/>
        </p:nvSpPr>
        <p:spPr>
          <a:xfrm>
            <a:off x="913795" y="855134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u="sng" cap="all" spc="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A2C6A6-D3BA-495D-8F86-940510FFDC8C}"/>
              </a:ext>
            </a:extLst>
          </p:cNvPr>
          <p:cNvSpPr txBox="1"/>
          <p:nvPr/>
        </p:nvSpPr>
        <p:spPr>
          <a:xfrm>
            <a:off x="1041400" y="1981200"/>
            <a:ext cx="10098552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26" name="Picture 25" descr="A person wearing a pink shirt&#10;&#10;Description generated with very high confidence">
            <a:extLst>
              <a:ext uri="{FF2B5EF4-FFF2-40B4-BE49-F238E27FC236}">
                <a16:creationId xmlns:a16="http://schemas.microsoft.com/office/drawing/2014/main" xmlns="" id="{33EF3EFF-0AC6-44F3-9755-AAE5CCB17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2" y="2895692"/>
            <a:ext cx="2171700" cy="2171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CE856D5-6BBE-464E-BFF2-7298A736DA09}"/>
              </a:ext>
            </a:extLst>
          </p:cNvPr>
          <p:cNvSpPr txBox="1"/>
          <p:nvPr/>
        </p:nvSpPr>
        <p:spPr>
          <a:xfrm>
            <a:off x="2909213" y="3030147"/>
            <a:ext cx="3191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Professor Karuna Kar Nanda</a:t>
            </a:r>
            <a:br>
              <a:rPr lang="en-GB" b="1" dirty="0"/>
            </a:br>
            <a:r>
              <a:rPr lang="en-GB" dirty="0"/>
              <a:t>Materials Research Centre, Indian Institute of Science(IISc), Bangalore</a:t>
            </a:r>
            <a:endParaRPr lang="en-GB" b="1" dirty="0"/>
          </a:p>
          <a:p>
            <a:endParaRPr lang="en-GB" dirty="0"/>
          </a:p>
        </p:txBody>
      </p:sp>
      <p:pic>
        <p:nvPicPr>
          <p:cNvPr id="31" name="Picture 3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670C4D1A-AAA3-4772-BCBA-B233B5F60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88" y="2622643"/>
            <a:ext cx="1833562" cy="24447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C5237BB-99CC-4A78-943B-A96AF376CD17}"/>
              </a:ext>
            </a:extLst>
          </p:cNvPr>
          <p:cNvSpPr txBox="1"/>
          <p:nvPr/>
        </p:nvSpPr>
        <p:spPr>
          <a:xfrm>
            <a:off x="7855189" y="3063099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Krishnan M</a:t>
            </a:r>
          </a:p>
          <a:p>
            <a:r>
              <a:rPr lang="en-GB" dirty="0" err="1"/>
              <a:t>M.Tech</a:t>
            </a:r>
            <a:r>
              <a:rPr lang="en-GB" dirty="0"/>
              <a:t> in Medical Nanotechnology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C2D044B-B670-4F67-B0A0-B7ACC0F74BE7}"/>
              </a:ext>
            </a:extLst>
          </p:cNvPr>
          <p:cNvSpPr txBox="1"/>
          <p:nvPr/>
        </p:nvSpPr>
        <p:spPr>
          <a:xfrm>
            <a:off x="647406" y="1841171"/>
            <a:ext cx="385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/>
              <a:t>Advisor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698B857-BA39-4304-9355-F29D4AC10E55}"/>
              </a:ext>
            </a:extLst>
          </p:cNvPr>
          <p:cNvSpPr txBox="1"/>
          <p:nvPr/>
        </p:nvSpPr>
        <p:spPr>
          <a:xfrm>
            <a:off x="7957552" y="1881998"/>
            <a:ext cx="5233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/>
              <a:t>Founder </a:t>
            </a:r>
          </a:p>
        </p:txBody>
      </p:sp>
    </p:spTree>
    <p:extLst>
      <p:ext uri="{BB962C8B-B14F-4D97-AF65-F5344CB8AC3E}">
        <p14:creationId xmlns:p14="http://schemas.microsoft.com/office/powerpoint/2010/main" val="2718622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2625</TotalTime>
  <Words>206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Calisto MT</vt:lpstr>
      <vt:lpstr>Trebuchet MS</vt:lpstr>
      <vt:lpstr>Wingdings</vt:lpstr>
      <vt:lpstr>Wingdings 2</vt:lpstr>
      <vt:lpstr>Slate</vt:lpstr>
      <vt:lpstr>Sensbit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Krishnan Mundanad</dc:creator>
  <cp:lastModifiedBy>My Book</cp:lastModifiedBy>
  <cp:revision>87</cp:revision>
  <dcterms:created xsi:type="dcterms:W3CDTF">2017-09-18T12:58:59Z</dcterms:created>
  <dcterms:modified xsi:type="dcterms:W3CDTF">2017-10-15T09:51:08Z</dcterms:modified>
</cp:coreProperties>
</file>